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embeddedFontLst>
    <p:embeddedFont>
      <p:font typeface="Proxima Nova"/>
      <p:regular r:id="rId20"/>
      <p:bold r:id="rId21"/>
      <p:italic r:id="rId22"/>
      <p:boldItalic r:id="rId23"/>
    </p:embeddedFont>
    <p:embeddedFont>
      <p:font typeface="Roboto"/>
      <p:regular r:id="rId24"/>
      <p:bold r:id="rId25"/>
      <p:italic r:id="rId26"/>
      <p:boldItalic r:id="rId27"/>
    </p:embeddedFont>
    <p:embeddedFont>
      <p:font typeface="Lato"/>
      <p:regular r:id="rId28"/>
      <p:bold r:id="rId29"/>
      <p:italic r:id="rId30"/>
      <p:boldItalic r:id="rId31"/>
    </p:embeddedFont>
    <p:embeddedFont>
      <p:font typeface="Lato Black"/>
      <p:bold r:id="rId32"/>
      <p:boldItalic r:id="rId33"/>
    </p:embeddedFont>
    <p:embeddedFont>
      <p:font typeface="Open Sans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8" roundtripDataSignature="AMtx7mhRIFz633Y+fQBqcBP1D/mD+1JG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regular.fntdata"/><Relationship Id="rId22" Type="http://schemas.openxmlformats.org/officeDocument/2006/relationships/font" Target="fonts/ProximaNova-italic.fntdata"/><Relationship Id="rId21" Type="http://schemas.openxmlformats.org/officeDocument/2006/relationships/font" Target="fonts/ProximaNova-bold.fntdata"/><Relationship Id="rId24" Type="http://schemas.openxmlformats.org/officeDocument/2006/relationships/font" Target="fonts/Roboto-regular.fntdata"/><Relationship Id="rId23" Type="http://schemas.openxmlformats.org/officeDocument/2006/relationships/font" Target="fonts/ProximaNova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oboto-italic.fntdata"/><Relationship Id="rId25" Type="http://schemas.openxmlformats.org/officeDocument/2006/relationships/font" Target="fonts/Roboto-bold.fntdata"/><Relationship Id="rId28" Type="http://schemas.openxmlformats.org/officeDocument/2006/relationships/font" Target="fonts/Lato-regular.fntdata"/><Relationship Id="rId27" Type="http://schemas.openxmlformats.org/officeDocument/2006/relationships/font" Target="fonts/Roboto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Lato-boldItalic.fntdata"/><Relationship Id="rId30" Type="http://schemas.openxmlformats.org/officeDocument/2006/relationships/font" Target="fonts/Lato-italic.fntdata"/><Relationship Id="rId11" Type="http://schemas.openxmlformats.org/officeDocument/2006/relationships/slide" Target="slides/slide7.xml"/><Relationship Id="rId33" Type="http://schemas.openxmlformats.org/officeDocument/2006/relationships/font" Target="fonts/LatoBlack-boldItalic.fntdata"/><Relationship Id="rId10" Type="http://schemas.openxmlformats.org/officeDocument/2006/relationships/slide" Target="slides/slide6.xml"/><Relationship Id="rId32" Type="http://schemas.openxmlformats.org/officeDocument/2006/relationships/font" Target="fonts/LatoBlack-bold.fntdata"/><Relationship Id="rId13" Type="http://schemas.openxmlformats.org/officeDocument/2006/relationships/slide" Target="slides/slide9.xml"/><Relationship Id="rId35" Type="http://schemas.openxmlformats.org/officeDocument/2006/relationships/font" Target="fonts/OpenSans-bold.fntdata"/><Relationship Id="rId12" Type="http://schemas.openxmlformats.org/officeDocument/2006/relationships/slide" Target="slides/slide8.xml"/><Relationship Id="rId34" Type="http://schemas.openxmlformats.org/officeDocument/2006/relationships/font" Target="fonts/OpenSans-regular.fntdata"/><Relationship Id="rId15" Type="http://schemas.openxmlformats.org/officeDocument/2006/relationships/slide" Target="slides/slide11.xml"/><Relationship Id="rId37" Type="http://schemas.openxmlformats.org/officeDocument/2006/relationships/font" Target="fonts/OpenSans-boldItalic.fntdata"/><Relationship Id="rId14" Type="http://schemas.openxmlformats.org/officeDocument/2006/relationships/slide" Target="slides/slide10.xml"/><Relationship Id="rId36" Type="http://schemas.openxmlformats.org/officeDocument/2006/relationships/font" Target="fonts/OpenSans-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customschemas.google.com/relationships/presentationmetadata" Target="meta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yL3R5LFNhMJ6m-tC7fmLdShs-R-zkfjk?usp=drive_link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6KWIZ0pVFy3rKhQnAGV-NfX9MAm9sx6v?usp=drive_link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yL3R5LFNhMJ6m-tC7fmLdShs-R-zkfjk?usp=drive_link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nfCGnm7_1EW5xCTNapP3bopqTu7rxVQy?usp=drive_link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2y5g5cof0zb2soD4xFhvRjWv-rhbfrvn?usp=drive_link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blDl3wdmV91jUHB-o9SWN_IsFtv0xkvO?usp=drive_link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kEdjaFx9hI_FuaD5IuPZcRmG_UJa1oUd?usp=drive_link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T5We2gWIr5siH1jCC4UlsPR0enWeQzHL?usp=drive_link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M1dSxG0zsmooKYG6yHvo6MxW0GhEBzYt?usp=drive_link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L7DIpmigQPBu87L2FZy9_H8r7h8BnU3p?usp=drive_link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F3cQSvyua0IGfT_0pwOYn2SbAVB2wr6I?usp=drive_link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8" name="Google Shape;178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649f2e11c3_0_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/>
              <a:t>Arte no Drive: </a:t>
            </a: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https://drive.google.com/drive/folders/1yL3R5LFNhMJ6m-tC7fmLdShs-R-zkfjk?usp=drive_link</a:t>
            </a:r>
            <a:br>
              <a:rPr lang="pt-BR"/>
            </a:br>
            <a:endParaRPr/>
          </a:p>
        </p:txBody>
      </p:sp>
      <p:sp>
        <p:nvSpPr>
          <p:cNvPr id="252" name="Google Shape;252;g3649f2e11c3_0_9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649f2e11c3_0_10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https://drive.google.com/drive/folders/16KWIZ0pVFy3rKhQnAGV-NfX9MAm9sx6v?usp=drive_link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0" name="Google Shape;260;g3649f2e11c3_0_10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649f2e11c3_0_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/>
              <a:t>Arte no Drive: </a:t>
            </a: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https://drive.google.com/drive/folders/1yL3R5LFNhMJ6m-tC7fmLdShs-R-zkfjk?usp=drive_link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1" name="Google Shape;271;g3649f2e11c3_0_1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649f2e11c3_0_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https://drive.google.com/drive/folders/1nfCGnm7_1EW5xCTNapP3bopqTu7rxVQy?usp=drive_link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2" name="Google Shape;282;g3649f2e11c3_0_1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649f2e11c3_0_1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/>
              <a:t>ARTE NO DRIVE: </a:t>
            </a: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https://drive.google.com/drive/folders/12y5g5cof0zb2soD4xFhvRjWv-rhbfrvn?usp=drive_link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5" name="Google Shape;295;g3649f2e11c3_0_1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7" name="Google Shape;307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649f2e11c3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t/>
            </a:r>
            <a:endParaRPr/>
          </a:p>
        </p:txBody>
      </p:sp>
      <p:sp>
        <p:nvSpPr>
          <p:cNvPr id="183" name="Google Shape;183;g3649f2e11c3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649f2e11c3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3649f2e11c3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734009113_1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https://drive.google.com/drive/folders/1blDl3wdmV91jUHB-o9SWN_IsFtv0xkvO?usp=drive_link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37734009113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649f2e11c3_0_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/>
              <a:t>Arte no drive: </a:t>
            </a: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https://drive.google.com/drive/folders/1kEdjaFx9hI_FuaD5IuPZcRmG_UJa1oUd?usp=drive_link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3" name="Google Shape;203;g3649f2e11c3_0_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649f2e11c3_0_5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https://drive.google.com/drive/folders/1T5We2gWIr5siH1jCC4UlsPR0enWeQzHL?usp=drive_link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1" name="Google Shape;211;g3649f2e11c3_0_5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49f2e11c3_0_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/>
              <a:t>Arte: </a:t>
            </a: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https://drive.google.com/drive/folders/1M1dSxG0zsmooKYG6yHvo6MxW0GhEBzYt?usp=drive_link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5" name="Google Shape;225;g3649f2e11c3_0_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49f2e11c3_0_8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https://drive.google.com/drive/folders/1L7DIpmigQPBu87L2FZy9_H8r7h8BnU3p?usp=drive_link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6" name="Google Shape;236;g3649f2e11c3_0_8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649f2e11c3_0_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u="sng">
                <a:solidFill>
                  <a:schemeClr val="hlink"/>
                </a:solidFill>
                <a:hlinkClick r:id="rId2"/>
              </a:rPr>
              <a:t>https://drive.google.com/drive/folders/1F3cQSvyua0IGfT_0pwOYn2SbAVB2wr6I?usp=drive_link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4" name="Google Shape;244;g3649f2e11c3_0_8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Relationship Id="rId3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image" Target="../media/image7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7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7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7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Relationship Id="rId3" Type="http://schemas.openxmlformats.org/officeDocument/2006/relationships/image" Target="../media/image7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7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Relationship Id="rId3" Type="http://schemas.openxmlformats.org/officeDocument/2006/relationships/image" Target="../media/image7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7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7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7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jpg"/><Relationship Id="rId3" Type="http://schemas.openxmlformats.org/officeDocument/2006/relationships/image" Target="../media/image7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7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g"/><Relationship Id="rId3" Type="http://schemas.openxmlformats.org/officeDocument/2006/relationships/image" Target="../media/image7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Relationship Id="rId3" Type="http://schemas.openxmlformats.org/officeDocument/2006/relationships/image" Target="../media/image7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jpg"/><Relationship Id="rId3" Type="http://schemas.openxmlformats.org/officeDocument/2006/relationships/image" Target="../media/image7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jpg"/><Relationship Id="rId3" Type="http://schemas.openxmlformats.org/officeDocument/2006/relationships/image" Target="../media/image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Relationship Id="rId3" Type="http://schemas.openxmlformats.org/officeDocument/2006/relationships/image" Target="../media/image7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Relationship Id="rId3" Type="http://schemas.openxmlformats.org/officeDocument/2006/relationships/image" Target="../media/image7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Relationship Id="rId3" Type="http://schemas.openxmlformats.org/officeDocument/2006/relationships/image" Target="../media/image7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Relationship Id="rId3" Type="http://schemas.openxmlformats.org/officeDocument/2006/relationships/image" Target="../media/image8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lide de Título">
  <p:cSld name="2_Slide de Título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_Slide de Título">
  <p:cSld name="26_Slide de Título">
    <p:bg>
      <p:bgPr>
        <a:solidFill>
          <a:schemeClr val="accent1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48"/>
          <p:cNvPicPr preferRelativeResize="0"/>
          <p:nvPr/>
        </p:nvPicPr>
        <p:blipFill rotWithShape="1">
          <a:blip r:embed="rId2">
            <a:alphaModFix/>
          </a:blip>
          <a:srcRect b="14071" l="6252" r="0" t="31296"/>
          <a:stretch/>
        </p:blipFill>
        <p:spPr>
          <a:xfrm>
            <a:off x="571500" y="1609726"/>
            <a:ext cx="8572500" cy="2809877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8"/>
          <p:cNvSpPr/>
          <p:nvPr/>
        </p:nvSpPr>
        <p:spPr>
          <a:xfrm>
            <a:off x="571500" y="1609726"/>
            <a:ext cx="8953500" cy="28098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5" name="Google Shape;55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>
  <p:cSld name="Slide de Título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Slide de Título">
  <p:cSld name="6_Slide de Título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0" y="2058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5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0" name="Google Shape;60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Slide de Título">
  <p:cSld name="8_Slide de Título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24" y="762"/>
            <a:ext cx="9158400" cy="51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5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4" name="Google Shape;64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_Slide de Título">
  <p:cSld name="25_Slide de Título">
    <p:bg>
      <p:bgPr>
        <a:solidFill>
          <a:schemeClr val="accent5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53"/>
          <p:cNvPicPr preferRelativeResize="0"/>
          <p:nvPr/>
        </p:nvPicPr>
        <p:blipFill rotWithShape="1">
          <a:blip r:embed="rId2">
            <a:alphaModFix/>
          </a:blip>
          <a:srcRect b="85275" l="0" r="0" t="-1"/>
          <a:stretch/>
        </p:blipFill>
        <p:spPr>
          <a:xfrm>
            <a:off x="0" y="0"/>
            <a:ext cx="9144000" cy="75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_Slide de Título">
  <p:cSld name="23_Slide de Título">
    <p:bg>
      <p:bgPr>
        <a:solidFill>
          <a:schemeClr val="accen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54"/>
          <p:cNvPicPr preferRelativeResize="0"/>
          <p:nvPr/>
        </p:nvPicPr>
        <p:blipFill rotWithShape="1">
          <a:blip r:embed="rId2">
            <a:alphaModFix/>
          </a:blip>
          <a:srcRect b="85273" l="0" r="0" t="0"/>
          <a:stretch/>
        </p:blipFill>
        <p:spPr>
          <a:xfrm>
            <a:off x="0" y="0"/>
            <a:ext cx="9144000" cy="75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Slide de Título">
  <p:cSld name="10_Slide de Título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96" y="1496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55"/>
          <p:cNvSpPr/>
          <p:nvPr/>
        </p:nvSpPr>
        <p:spPr>
          <a:xfrm>
            <a:off x="2074545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4" name="Google Shape;74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Slide de Título">
  <p:cSld name="17_Slide de Título">
    <p:bg>
      <p:bgPr>
        <a:solidFill>
          <a:schemeClr val="accen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_Slide de Título">
  <p:cSld name="24_Slide de Título">
    <p:bg>
      <p:bgPr>
        <a:solidFill>
          <a:schemeClr val="accent4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57"/>
          <p:cNvPicPr preferRelativeResize="0"/>
          <p:nvPr/>
        </p:nvPicPr>
        <p:blipFill rotWithShape="1">
          <a:blip r:embed="rId2">
            <a:alphaModFix/>
          </a:blip>
          <a:srcRect b="1664" l="0" r="0" t="83607"/>
          <a:stretch/>
        </p:blipFill>
        <p:spPr>
          <a:xfrm>
            <a:off x="0" y="0"/>
            <a:ext cx="9144000" cy="75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Slide de Título 1">
  <p:cSld name="16_Slide de Título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53" y="235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5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2" name="Google Shape;82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TITLE_AND_BODY_1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1"/>
          <p:cNvSpPr txBox="1"/>
          <p:nvPr>
            <p:ph idx="12" type="sldNum"/>
          </p:nvPr>
        </p:nvSpPr>
        <p:spPr>
          <a:xfrm>
            <a:off x="4500562" y="4905375"/>
            <a:ext cx="1383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  <p:grpSp>
        <p:nvGrpSpPr>
          <p:cNvPr id="14" name="Google Shape;14;p41"/>
          <p:cNvGrpSpPr/>
          <p:nvPr/>
        </p:nvGrpSpPr>
        <p:grpSpPr>
          <a:xfrm>
            <a:off x="-725117" y="0"/>
            <a:ext cx="9869117" cy="5143500"/>
            <a:chOff x="-725117" y="0"/>
            <a:chExt cx="9869117" cy="5143500"/>
          </a:xfrm>
        </p:grpSpPr>
        <p:grpSp>
          <p:nvGrpSpPr>
            <p:cNvPr id="15" name="Google Shape;15;p41"/>
            <p:cNvGrpSpPr/>
            <p:nvPr/>
          </p:nvGrpSpPr>
          <p:grpSpPr>
            <a:xfrm>
              <a:off x="0" y="0"/>
              <a:ext cx="9144000" cy="5143500"/>
              <a:chOff x="0" y="0"/>
              <a:chExt cx="9144000" cy="5143500"/>
            </a:xfrm>
          </p:grpSpPr>
          <p:sp>
            <p:nvSpPr>
              <p:cNvPr id="16" name="Google Shape;16;p41"/>
              <p:cNvSpPr/>
              <p:nvPr/>
            </p:nvSpPr>
            <p:spPr>
              <a:xfrm>
                <a:off x="0" y="0"/>
                <a:ext cx="9144000" cy="5143500"/>
              </a:xfrm>
              <a:prstGeom prst="rect">
                <a:avLst/>
              </a:prstGeom>
              <a:solidFill>
                <a:srgbClr val="CFAE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7" name="Google Shape;17;p41" title="Chame_Pelo_Nome_Brasil-Branco.png"/>
              <p:cNvPicPr preferRelativeResize="0"/>
              <p:nvPr/>
            </p:nvPicPr>
            <p:blipFill rotWithShape="1">
              <a:blip r:embed="rId2">
                <a:alphaModFix/>
              </a:blip>
              <a:srcRect b="0" l="0" r="0" t="0"/>
              <a:stretch/>
            </p:blipFill>
            <p:spPr>
              <a:xfrm>
                <a:off x="97572" y="4241589"/>
                <a:ext cx="1062099" cy="8295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" name="Google Shape;18;p41" title="Combo_Logos_Brasil.png"/>
              <p:cNvPicPr preferRelativeResize="0"/>
              <p:nvPr/>
            </p:nvPicPr>
            <p:blipFill rotWithShape="1">
              <a:blip r:embed="rId3">
                <a:alphaModFix/>
              </a:blip>
              <a:srcRect b="10185" l="6622" r="3884" t="13108"/>
              <a:stretch/>
            </p:blipFill>
            <p:spPr>
              <a:xfrm>
                <a:off x="8064000" y="180000"/>
                <a:ext cx="900000" cy="2491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Google Shape;19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-725117" y="1150940"/>
              <a:ext cx="2707481" cy="270748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Slide de Título">
  <p:cSld name="9_Slide de Título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07" y="978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5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6" name="Google Shape;86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Slide de Título">
  <p:cSld name="11_Slide de Título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4" y="1466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6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0" name="Google Shape;90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Slide de Título">
  <p:cSld name="15_Slide de Título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51" y="1558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6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4" name="Google Shape;94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Slide de Título">
  <p:cSld name="18_Slide de Títul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62"/>
          <p:cNvPicPr preferRelativeResize="0"/>
          <p:nvPr/>
        </p:nvPicPr>
        <p:blipFill rotWithShape="1">
          <a:blip r:embed="rId2">
            <a:alphaModFix/>
          </a:blip>
          <a:srcRect b="7804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6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8" name="Google Shape;98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Slide de Título">
  <p:cSld name="22_Slide de Título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63"/>
          <p:cNvPicPr preferRelativeResize="0"/>
          <p:nvPr/>
        </p:nvPicPr>
        <p:blipFill rotWithShape="1">
          <a:blip r:embed="rId2">
            <a:alphaModFix/>
          </a:blip>
          <a:srcRect b="11744" l="0" r="0" t="3881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6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2" name="Google Shape;102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Slide de Título">
  <p:cSld name="20_Slide de Título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6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618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6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6" name="Google Shape;106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Slide de Título">
  <p:cSld name="19_Slide de Título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65"/>
          <p:cNvPicPr preferRelativeResize="0"/>
          <p:nvPr/>
        </p:nvPicPr>
        <p:blipFill rotWithShape="1">
          <a:blip r:embed="rId2">
            <a:alphaModFix/>
          </a:blip>
          <a:srcRect b="0" l="0" r="0" t="15633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6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0" name="Google Shape;110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Slide de Título">
  <p:cSld name="21_Slide de Título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66"/>
          <p:cNvPicPr preferRelativeResize="0"/>
          <p:nvPr/>
        </p:nvPicPr>
        <p:blipFill rotWithShape="1">
          <a:blip r:embed="rId2">
            <a:alphaModFix/>
          </a:blip>
          <a:srcRect b="0" l="0" r="0" t="15647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4" name="Google Shape;114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">
  <p:cSld name="14_Slide de Título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67"/>
          <p:cNvPicPr preferRelativeResize="0"/>
          <p:nvPr/>
        </p:nvPicPr>
        <p:blipFill rotWithShape="1">
          <a:blip r:embed="rId2">
            <a:alphaModFix/>
          </a:blip>
          <a:srcRect b="7806" l="0" r="0" t="7798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67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8" name="Google Shape;118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1">
  <p:cSld name="14_Slide de Título_1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68"/>
          <p:cNvPicPr preferRelativeResize="0"/>
          <p:nvPr/>
        </p:nvPicPr>
        <p:blipFill rotWithShape="1">
          <a:blip r:embed="rId2">
            <a:alphaModFix/>
          </a:blip>
          <a:srcRect b="7806" l="0" r="0" t="7798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68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2" name="Google Shape;122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Slide de Título">
  <p:cSld name="5_Slide de Título">
    <p:bg>
      <p:bgPr>
        <a:solidFill>
          <a:schemeClr val="accent5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1 1">
  <p:cSld name="14_Slide de Título_1_1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69"/>
          <p:cNvPicPr preferRelativeResize="0"/>
          <p:nvPr/>
        </p:nvPicPr>
        <p:blipFill rotWithShape="1">
          <a:blip r:embed="rId2">
            <a:alphaModFix/>
          </a:blip>
          <a:srcRect b="7806" l="0" r="0" t="7798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69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6" name="Google Shape;126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1 1 1">
  <p:cSld name="14_Slide de Título_1_1_1_1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70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0" name="Google Shape;130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1 1 1 1">
  <p:cSld name="14_Slide de Título_1_1_1_1_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71"/>
          <p:cNvPicPr preferRelativeResize="0"/>
          <p:nvPr/>
        </p:nvPicPr>
        <p:blipFill rotWithShape="1">
          <a:blip r:embed="rId2">
            <a:alphaModFix/>
          </a:blip>
          <a:srcRect b="7833" l="0" r="0" t="7834"/>
          <a:stretch/>
        </p:blipFill>
        <p:spPr>
          <a:xfrm>
            <a:off x="2296" y="1364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71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4" name="Google Shape;134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1 2">
  <p:cSld name="14_Slide de Título_1_1_2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72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8" name="Google Shape;138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2">
  <p:cSld name="14_Slide de Título_1_2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73"/>
          <p:cNvPicPr preferRelativeResize="0"/>
          <p:nvPr/>
        </p:nvPicPr>
        <p:blipFill rotWithShape="1">
          <a:blip r:embed="rId2">
            <a:alphaModFix/>
          </a:blip>
          <a:srcRect b="7806" l="0" r="0" t="7798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73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2" name="Google Shape;142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2 1 1">
  <p:cSld name="14_Slide de Título_1_2_1_1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74"/>
          <p:cNvPicPr preferRelativeResize="0"/>
          <p:nvPr/>
        </p:nvPicPr>
        <p:blipFill rotWithShape="1">
          <a:blip r:embed="rId2">
            <a:alphaModFix/>
          </a:blip>
          <a:srcRect b="7861" l="0" r="0" t="7862"/>
          <a:stretch/>
        </p:blipFill>
        <p:spPr>
          <a:xfrm>
            <a:off x="2296" y="1364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74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6" name="Google Shape;146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3">
  <p:cSld name="14_Slide de Título_1_3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96" y="1364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75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0" name="Google Shape;150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 1 2 1">
  <p:cSld name="14_Slide de Título_1_2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76"/>
          <p:cNvPicPr preferRelativeResize="0"/>
          <p:nvPr/>
        </p:nvPicPr>
        <p:blipFill rotWithShape="1">
          <a:blip r:embed="rId2">
            <a:alphaModFix/>
          </a:blip>
          <a:srcRect b="7833" l="0" r="0" t="7834"/>
          <a:stretch/>
        </p:blipFill>
        <p:spPr>
          <a:xfrm>
            <a:off x="2296" y="1364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76"/>
          <p:cNvSpPr/>
          <p:nvPr/>
        </p:nvSpPr>
        <p:spPr>
          <a:xfrm>
            <a:off x="0" y="1369"/>
            <a:ext cx="9144000" cy="5143500"/>
          </a:xfrm>
          <a:prstGeom prst="rect">
            <a:avLst/>
          </a:prstGeom>
          <a:solidFill>
            <a:schemeClr val="accent1">
              <a:alpha val="7333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4" name="Google Shape;154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Slide de Título">
  <p:cSld name="13_Slide de Título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42" y="1796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7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8" name="Google Shape;158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Slide de Título">
  <p:cSld name="4_Slide de Título">
    <p:bg>
      <p:bgPr>
        <a:solidFill>
          <a:schemeClr val="accent4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2"/>
          <p:cNvSpPr txBox="1"/>
          <p:nvPr>
            <p:ph idx="12" type="sldNum"/>
          </p:nvPr>
        </p:nvSpPr>
        <p:spPr>
          <a:xfrm>
            <a:off x="8858250" y="4905375"/>
            <a:ext cx="1263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roxima Nova"/>
              <a:buNone/>
              <a:defRPr b="0" i="0" sz="7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" name="Google Shape;23;p4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4" name="Google Shape;24;p4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CFAE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" name="Google Shape;25;p42" title="Chame_Pelo_Nome_Brasil-Branco.png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97572" y="4241589"/>
              <a:ext cx="1062099" cy="8295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Google Shape;26;p42"/>
            <p:cNvSpPr txBox="1"/>
            <p:nvPr/>
          </p:nvSpPr>
          <p:spPr>
            <a:xfrm>
              <a:off x="5157262" y="4700666"/>
              <a:ext cx="3873300" cy="3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90000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0"/>
                <a:buFont typeface="Arial"/>
                <a:buNone/>
              </a:pPr>
              <a:r>
                <a:rPr b="0" i="0" lang="pt-BR" sz="800" u="none" cap="none" strike="noStrike">
                  <a:solidFill>
                    <a:schemeClr val="lt1"/>
                  </a:solidFill>
                  <a:latin typeface="Lato Black"/>
                  <a:ea typeface="Lato Black"/>
                  <a:cs typeface="Lato Black"/>
                  <a:sym typeface="Lato Black"/>
                </a:rPr>
                <a:t>AGOSTO</a:t>
              </a:r>
              <a:r>
                <a:rPr b="0" i="0" lang="pt-BR" sz="800" u="none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 LILÁS</a:t>
              </a:r>
              <a:r>
                <a:rPr b="0" i="0" lang="pt-BR" sz="800" u="none" cap="none" strike="noStrike">
                  <a:solidFill>
                    <a:schemeClr val="lt1"/>
                  </a:solidFill>
                  <a:latin typeface="Lato Black"/>
                  <a:ea typeface="Lato Black"/>
                  <a:cs typeface="Lato Black"/>
                  <a:sym typeface="Lato Black"/>
                </a:rPr>
                <a:t> 2025</a:t>
              </a:r>
              <a:r>
                <a:rPr b="0" i="0" lang="pt-BR" sz="800" u="none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 - SOCIEDADE CIVIL</a:t>
              </a:r>
              <a:endParaRPr b="0" i="0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27" name="Google Shape;27;p42" title="Combo_Logos_Brasil.png"/>
            <p:cNvPicPr preferRelativeResize="0"/>
            <p:nvPr/>
          </p:nvPicPr>
          <p:blipFill rotWithShape="1">
            <a:blip r:embed="rId3">
              <a:alphaModFix/>
            </a:blip>
            <a:srcRect b="10185" l="6622" r="3884" t="13108"/>
            <a:stretch/>
          </p:blipFill>
          <p:spPr>
            <a:xfrm>
              <a:off x="8064000" y="180000"/>
              <a:ext cx="900000" cy="2491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8" name="Google Shape;28;p4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29" name="Google Shape;29;p42"/>
            <p:cNvGrpSpPr/>
            <p:nvPr/>
          </p:nvGrpSpPr>
          <p:grpSpPr>
            <a:xfrm>
              <a:off x="0" y="0"/>
              <a:ext cx="9144000" cy="5143500"/>
              <a:chOff x="0" y="0"/>
              <a:chExt cx="9144000" cy="5143500"/>
            </a:xfrm>
          </p:grpSpPr>
          <p:sp>
            <p:nvSpPr>
              <p:cNvPr id="30" name="Google Shape;30;p42"/>
              <p:cNvSpPr/>
              <p:nvPr/>
            </p:nvSpPr>
            <p:spPr>
              <a:xfrm>
                <a:off x="0" y="0"/>
                <a:ext cx="9144000" cy="5143500"/>
              </a:xfrm>
              <a:prstGeom prst="rect">
                <a:avLst/>
              </a:prstGeom>
              <a:solidFill>
                <a:srgbClr val="CFAE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31;p42"/>
              <p:cNvSpPr txBox="1"/>
              <p:nvPr/>
            </p:nvSpPr>
            <p:spPr>
              <a:xfrm>
                <a:off x="5157262" y="4700666"/>
                <a:ext cx="3873300" cy="31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90000" spcFirstLastPara="1" rIns="68575" wrap="square" tIns="34275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0"/>
                  <a:buFont typeface="Arial"/>
                  <a:buNone/>
                </a:pPr>
                <a:r>
                  <a:rPr b="0" i="0" lang="pt-BR" sz="800" u="none" cap="none" strike="noStrike">
                    <a:solidFill>
                      <a:srgbClr val="FFFFFF"/>
                    </a:solidFill>
                    <a:latin typeface="Lato Black"/>
                    <a:ea typeface="Lato Black"/>
                    <a:cs typeface="Lato Black"/>
                    <a:sym typeface="Lato Black"/>
                  </a:rPr>
                  <a:t>AGOSTO</a:t>
                </a:r>
                <a:r>
                  <a:rPr b="0" i="0" lang="pt-BR" sz="800" u="none" cap="none" strike="noStrike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rPr>
                  <a:t> LILÁS</a:t>
                </a:r>
                <a:r>
                  <a:rPr b="0" i="0" lang="pt-BR" sz="800" u="none" cap="none" strike="noStrike">
                    <a:solidFill>
                      <a:srgbClr val="FFFFFF"/>
                    </a:solidFill>
                    <a:latin typeface="Lato Black"/>
                    <a:ea typeface="Lato Black"/>
                    <a:cs typeface="Lato Black"/>
                    <a:sym typeface="Lato Black"/>
                  </a:rPr>
                  <a:t> 2025</a:t>
                </a:r>
                <a:r>
                  <a:rPr b="0" i="0" lang="pt-BR" sz="800" u="none" cap="none" strike="noStrike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rPr>
                  <a:t> - SOCIEDADE CIVIL</a:t>
                </a:r>
                <a:endParaRPr b="0" i="0" sz="800" u="none" cap="none" strike="noStrike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pic>
            <p:nvPicPr>
              <p:cNvPr id="32" name="Google Shape;32;p42" title="Combo_Logos_Brasil.png"/>
              <p:cNvPicPr preferRelativeResize="0"/>
              <p:nvPr/>
            </p:nvPicPr>
            <p:blipFill rotWithShape="1">
              <a:blip r:embed="rId3">
                <a:alphaModFix/>
              </a:blip>
              <a:srcRect b="10185" l="6622" r="3884" t="13108"/>
              <a:stretch/>
            </p:blipFill>
            <p:spPr>
              <a:xfrm>
                <a:off x="8064000" y="180000"/>
                <a:ext cx="900000" cy="2491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" name="Google Shape;33;p42" title="Slide_Base_1.png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80000" y="4712875"/>
              <a:ext cx="1559218" cy="2491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Slide de Título">
  <p:cSld name="12_Slide de Título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30" y="144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7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3" name="Google Shape;163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Slide de Título">
  <p:cSld name="14_Slide de Título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96" y="136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8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7" name="Google Shape;167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lide de Título">
  <p:cSld name="1_Slide de Título">
    <p:bg>
      <p:bgPr>
        <a:solidFill>
          <a:schemeClr val="accen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8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56199" y="-786006"/>
            <a:ext cx="1214438" cy="20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6199" y="-375469"/>
            <a:ext cx="1214438" cy="207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86375" lIns="86375" spcFirstLastPara="1" rIns="86375" wrap="square" tIns="863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Lato Black"/>
              <a:buNone/>
              <a:defRPr b="0" i="0" sz="3300" u="none" cap="none" strike="noStrik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3" name="Google Shape;173;p82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86375" lIns="86375" spcFirstLastPara="1" rIns="86375" wrap="square" tIns="863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Slide de Título">
  <p:cSld name="16_Slide de Título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53" y="235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_Slide de Título">
  <p:cSld name="28_Slide de Título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53" y="235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44"/>
          <p:cNvSpPr/>
          <p:nvPr/>
        </p:nvSpPr>
        <p:spPr>
          <a:xfrm>
            <a:off x="-1853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" name="Google Shape;40;p44"/>
          <p:cNvSpPr/>
          <p:nvPr/>
        </p:nvSpPr>
        <p:spPr>
          <a:xfrm>
            <a:off x="-5560" y="-2353"/>
            <a:ext cx="9144000" cy="5143500"/>
          </a:xfrm>
          <a:prstGeom prst="rect">
            <a:avLst/>
          </a:prstGeom>
          <a:solidFill>
            <a:schemeClr val="accent2">
              <a:alpha val="4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_Slide de Título">
  <p:cSld name="29_Slide de Título">
    <p:bg>
      <p:bgPr>
        <a:solidFill>
          <a:schemeClr val="accent4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53" y="235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" name="Google Shape;44;p45"/>
          <p:cNvSpPr/>
          <p:nvPr/>
        </p:nvSpPr>
        <p:spPr>
          <a:xfrm>
            <a:off x="0" y="-2353"/>
            <a:ext cx="9144000" cy="5143500"/>
          </a:xfrm>
          <a:prstGeom prst="rect">
            <a:avLst/>
          </a:prstGeom>
          <a:solidFill>
            <a:schemeClr val="accent4">
              <a:alpha val="4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0_Slide de Título">
  <p:cSld name="30_Slide de Título">
    <p:bg>
      <p:bgPr>
        <a:solidFill>
          <a:schemeClr val="accent4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53" y="235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46"/>
          <p:cNvSpPr/>
          <p:nvPr/>
        </p:nvSpPr>
        <p:spPr>
          <a:xfrm>
            <a:off x="-1853" y="0"/>
            <a:ext cx="9144000" cy="5143500"/>
          </a:xfrm>
          <a:prstGeom prst="rect">
            <a:avLst/>
          </a:prstGeom>
          <a:solidFill>
            <a:schemeClr val="lt1">
              <a:alpha val="8274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_Slide de Título">
  <p:cSld name="27_Slide de Título">
    <p:bg>
      <p:bgPr>
        <a:solidFill>
          <a:schemeClr val="accent5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47"/>
          <p:cNvPicPr preferRelativeResize="0"/>
          <p:nvPr/>
        </p:nvPicPr>
        <p:blipFill rotWithShape="1">
          <a:blip r:embed="rId2">
            <a:alphaModFix/>
          </a:blip>
          <a:srcRect b="14071" l="6252" r="0" t="31296"/>
          <a:stretch/>
        </p:blipFill>
        <p:spPr>
          <a:xfrm>
            <a:off x="571500" y="1609726"/>
            <a:ext cx="8572500" cy="2809877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47"/>
          <p:cNvSpPr/>
          <p:nvPr/>
        </p:nvSpPr>
        <p:spPr>
          <a:xfrm>
            <a:off x="571500" y="1609726"/>
            <a:ext cx="8953500" cy="28098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1" name="Google Shape;5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30563" y="170019"/>
            <a:ext cx="912424" cy="15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18.xml"/><Relationship Id="rId42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20.xml"/><Relationship Id="rId44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19.xml"/><Relationship Id="rId43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22.xml"/><Relationship Id="rId46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21.xml"/><Relationship Id="rId45" Type="http://schemas.openxmlformats.org/officeDocument/2006/relationships/slideLayout" Target="../slideLayouts/slideLayout43.xml"/><Relationship Id="rId1" Type="http://schemas.openxmlformats.org/officeDocument/2006/relationships/image" Target="../media/image3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3.xml"/><Relationship Id="rId47" Type="http://schemas.openxmlformats.org/officeDocument/2006/relationships/theme" Target="../theme/theme1.xml"/><Relationship Id="rId28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5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29" Type="http://schemas.openxmlformats.org/officeDocument/2006/relationships/slideLayout" Target="../slideLayouts/slideLayout27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31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9.xml"/><Relationship Id="rId33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8.xml"/><Relationship Id="rId32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11.xml"/><Relationship Id="rId35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10.xml"/><Relationship Id="rId34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13.xml"/><Relationship Id="rId37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12.xml"/><Relationship Id="rId36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14.xml"/><Relationship Id="rId38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39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7" name="Google Shape;7;p39"/>
            <p:cNvGrpSpPr/>
            <p:nvPr/>
          </p:nvGrpSpPr>
          <p:grpSpPr>
            <a:xfrm>
              <a:off x="0" y="0"/>
              <a:ext cx="9144000" cy="5143500"/>
              <a:chOff x="0" y="0"/>
              <a:chExt cx="9144000" cy="5143500"/>
            </a:xfrm>
          </p:grpSpPr>
          <p:sp>
            <p:nvSpPr>
              <p:cNvPr id="8" name="Google Shape;8;p39"/>
              <p:cNvSpPr/>
              <p:nvPr/>
            </p:nvSpPr>
            <p:spPr>
              <a:xfrm>
                <a:off x="0" y="0"/>
                <a:ext cx="9144000" cy="5143500"/>
              </a:xfrm>
              <a:prstGeom prst="rect">
                <a:avLst/>
              </a:prstGeom>
              <a:solidFill>
                <a:srgbClr val="CFAE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9" name="Google Shape;9;p39" title="Combo_Logos_Brasil.png"/>
              <p:cNvPicPr preferRelativeResize="0"/>
              <p:nvPr/>
            </p:nvPicPr>
            <p:blipFill rotWithShape="1">
              <a:blip r:embed="rId1">
                <a:alphaModFix/>
              </a:blip>
              <a:srcRect b="10185" l="6622" r="3884" t="13108"/>
              <a:stretch/>
            </p:blipFill>
            <p:spPr>
              <a:xfrm>
                <a:off x="8064000" y="180000"/>
                <a:ext cx="900000" cy="2491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0" name="Google Shape;10;p39" title="Slide_Base_1.png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80000" y="4712875"/>
              <a:ext cx="1559218" cy="2491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  <p:sldLayoutId id="2147483684" r:id="rId38"/>
    <p:sldLayoutId id="2147483685" r:id="rId39"/>
    <p:sldLayoutId id="2147483686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institutonatura.org/16DiasdeAtivismo" TargetMode="External"/><Relationship Id="rId4" Type="http://schemas.openxmlformats.org/officeDocument/2006/relationships/image" Target="../media/image4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institutonatura.org/agostolilas" TargetMode="External"/><Relationship Id="rId4" Type="http://schemas.openxmlformats.org/officeDocument/2006/relationships/image" Target="../media/image61.jpg"/><Relationship Id="rId5" Type="http://schemas.openxmlformats.org/officeDocument/2006/relationships/image" Target="../media/image77.jpg"/><Relationship Id="rId6" Type="http://schemas.openxmlformats.org/officeDocument/2006/relationships/image" Target="../media/image62.jpg"/><Relationship Id="rId7" Type="http://schemas.openxmlformats.org/officeDocument/2006/relationships/image" Target="../media/image6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institutonatura.org/16DiasdeAtivismo" TargetMode="External"/><Relationship Id="rId4" Type="http://schemas.openxmlformats.org/officeDocument/2006/relationships/image" Target="../media/image54.jpg"/><Relationship Id="rId5" Type="http://schemas.openxmlformats.org/officeDocument/2006/relationships/hyperlink" Target="http://drive.google.com/file/d/1Pw8CmRXLL3vVIMj7xnIqXhpIbZGJx519/view" TargetMode="External"/><Relationship Id="rId6" Type="http://schemas.openxmlformats.org/officeDocument/2006/relationships/image" Target="../media/image6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6.jpg"/><Relationship Id="rId4" Type="http://schemas.openxmlformats.org/officeDocument/2006/relationships/image" Target="../media/image58.jpg"/><Relationship Id="rId9" Type="http://schemas.openxmlformats.org/officeDocument/2006/relationships/hyperlink" Target="http://institutonatura.org/16DiasdeAtivismo" TargetMode="External"/><Relationship Id="rId5" Type="http://schemas.openxmlformats.org/officeDocument/2006/relationships/image" Target="../media/image65.jpg"/><Relationship Id="rId6" Type="http://schemas.openxmlformats.org/officeDocument/2006/relationships/image" Target="../media/image59.jpg"/><Relationship Id="rId7" Type="http://schemas.openxmlformats.org/officeDocument/2006/relationships/image" Target="../media/image69.jpg"/><Relationship Id="rId8" Type="http://schemas.openxmlformats.org/officeDocument/2006/relationships/image" Target="../media/image60.jpg"/><Relationship Id="rId10" Type="http://schemas.openxmlformats.org/officeDocument/2006/relationships/hyperlink" Target="http://www.avon.com.br/16diasdeativismo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7.jpg"/><Relationship Id="rId4" Type="http://schemas.openxmlformats.org/officeDocument/2006/relationships/image" Target="../media/image67.jpg"/><Relationship Id="rId5" Type="http://schemas.openxmlformats.org/officeDocument/2006/relationships/image" Target="../media/image66.png"/><Relationship Id="rId6" Type="http://schemas.openxmlformats.org/officeDocument/2006/relationships/image" Target="../media/image74.jpg"/><Relationship Id="rId7" Type="http://schemas.openxmlformats.org/officeDocument/2006/relationships/image" Target="../media/image7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5.png"/><Relationship Id="rId4" Type="http://schemas.openxmlformats.org/officeDocument/2006/relationships/image" Target="../media/image71.png"/><Relationship Id="rId5" Type="http://schemas.openxmlformats.org/officeDocument/2006/relationships/image" Target="../media/image76.png"/><Relationship Id="rId6" Type="http://schemas.openxmlformats.org/officeDocument/2006/relationships/image" Target="../media/image7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institutonatura.org/16diasdeativismo" TargetMode="External"/><Relationship Id="rId4" Type="http://schemas.openxmlformats.org/officeDocument/2006/relationships/hyperlink" Target="http://www.avon.com.br/agostolilas" TargetMode="External"/><Relationship Id="rId5" Type="http://schemas.openxmlformats.org/officeDocument/2006/relationships/image" Target="../media/image6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institutonatura.org/16diasdeativismo" TargetMode="External"/><Relationship Id="rId4" Type="http://schemas.openxmlformats.org/officeDocument/2006/relationships/hyperlink" Target="http://www.avon.com.br/agostolilas" TargetMode="External"/><Relationship Id="rId5" Type="http://schemas.openxmlformats.org/officeDocument/2006/relationships/image" Target="../media/image7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7.jpg"/><Relationship Id="rId4" Type="http://schemas.openxmlformats.org/officeDocument/2006/relationships/image" Target="../media/image42.jpg"/><Relationship Id="rId9" Type="http://schemas.openxmlformats.org/officeDocument/2006/relationships/image" Target="../media/image41.jpg"/><Relationship Id="rId5" Type="http://schemas.openxmlformats.org/officeDocument/2006/relationships/image" Target="../media/image53.jpg"/><Relationship Id="rId6" Type="http://schemas.openxmlformats.org/officeDocument/2006/relationships/image" Target="../media/image43.jpg"/><Relationship Id="rId7" Type="http://schemas.openxmlformats.org/officeDocument/2006/relationships/image" Target="../media/image47.jpg"/><Relationship Id="rId8" Type="http://schemas.openxmlformats.org/officeDocument/2006/relationships/image" Target="../media/image40.jpg"/><Relationship Id="rId10" Type="http://schemas.openxmlformats.org/officeDocument/2006/relationships/hyperlink" Target="http://institutonatura.org/agostolilas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5.jpg"/><Relationship Id="rId4" Type="http://schemas.openxmlformats.org/officeDocument/2006/relationships/image" Target="../media/image52.jpg"/><Relationship Id="rId5" Type="http://schemas.openxmlformats.org/officeDocument/2006/relationships/image" Target="../media/image48.jpg"/><Relationship Id="rId6" Type="http://schemas.openxmlformats.org/officeDocument/2006/relationships/image" Target="../media/image4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institutonatura.org/16DiasdeAtivismo" TargetMode="External"/><Relationship Id="rId4" Type="http://schemas.openxmlformats.org/officeDocument/2006/relationships/image" Target="../media/image5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" title="KVs_16dias_2 (2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4475" y="-9018"/>
            <a:ext cx="9198475" cy="5171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649f2e11c3_0_97"/>
          <p:cNvSpPr txBox="1"/>
          <p:nvPr/>
        </p:nvSpPr>
        <p:spPr>
          <a:xfrm>
            <a:off x="326800" y="2788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04/12 VIOLÊNCIAS NÃO ÓBVIAS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5" name="Google Shape;255;g3649f2e11c3_0_97"/>
          <p:cNvSpPr txBox="1"/>
          <p:nvPr/>
        </p:nvSpPr>
        <p:spPr>
          <a:xfrm>
            <a:off x="4062475" y="762250"/>
            <a:ext cx="4841100" cy="42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Tem falas e atitudes que parecem comuns, mas ferem de um jeito profundo.</a:t>
            </a: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Está na lei: qualquer conduta que configure retenção, subtração, destruição parcial ou total de objetos, instrumentos de trabalho, documentos pessoais, bens, valores e direitos ou recursos econômicos, incluindo destinado a satisfazer suas necessidades, é violência patrimonial.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Qualquer tentativa de controlar ou impedir o acesso ao dinheiro, aos bens ou ao patrimônio de uma mulher é, sim, violência contra a mulher.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Aprenda a reconhecer e chamar a violência pelo nome. Saiba mais em  </a:t>
            </a:r>
            <a:r>
              <a:rPr b="0" i="0" lang="pt-BR" sz="10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institutonatura.org/16DiasdeAtivismo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ou acesse o link da bio. 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🆘 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Você já ouviu frases que, "mesmo sem intenção", te machucaram? Conte para nós nos comentários.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ChamePeloNome #16DiasDeAtivismo #ViolênciaPatrimonial #RededeApoio #ViolênciaPsicológica #ViolênciaDoméstica #Mulheres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6" name="Google Shape;256;g3649f2e11c3_0_97"/>
          <p:cNvSpPr txBox="1"/>
          <p:nvPr/>
        </p:nvSpPr>
        <p:spPr>
          <a:xfrm>
            <a:off x="4088417" y="446650"/>
            <a:ext cx="2125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5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5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57" name="Google Shape;257;g3649f2e11c3_0_97" title="VIOLENCIAS_NAO_OBVIAS_16_DIAS_BR.jpg"/>
          <p:cNvPicPr preferRelativeResize="0"/>
          <p:nvPr/>
        </p:nvPicPr>
        <p:blipFill rotWithShape="1">
          <a:blip r:embed="rId4">
            <a:alphaModFix/>
          </a:blip>
          <a:srcRect b="0" l="49" r="39" t="0"/>
          <a:stretch/>
        </p:blipFill>
        <p:spPr>
          <a:xfrm>
            <a:off x="712775" y="746650"/>
            <a:ext cx="2871174" cy="3828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649f2e11c3_0_104"/>
          <p:cNvSpPr txBox="1"/>
          <p:nvPr/>
        </p:nvSpPr>
        <p:spPr>
          <a:xfrm>
            <a:off x="167825" y="2855675"/>
            <a:ext cx="8855400" cy="20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🤍O Dia do Laço Branco é um convite de homens para outros homens refletirem, se posicionarem e não ficarem em silêncio diante da violência contra as mulheres, promovendo relações saudáveis, baseadas no respeito e na igualdade.</a:t>
            </a:r>
            <a:endParaRPr b="0" i="0" sz="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Nesses 16 Dias de Ativismo, chame a violência pelo nome. E seja parte da mudança.</a:t>
            </a:r>
            <a:endParaRPr b="0" i="0" sz="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444746"/>
                </a:solidFill>
                <a:latin typeface="Lato"/>
                <a:ea typeface="Lato"/>
                <a:cs typeface="Lato"/>
                <a:sym typeface="Lato"/>
              </a:rPr>
              <a:t>➡️ </a:t>
            </a: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Saiba mais sobre como ser um aliado em </a:t>
            </a:r>
            <a:r>
              <a:rPr b="0" i="0" lang="pt-BR" sz="800" u="sng" cap="none" strike="noStrike">
                <a:solidFill>
                  <a:srgbClr val="1155CC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institutonatura.org/16diasdeativismo</a:t>
            </a: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ou acesse o link na bio.</a:t>
            </a:r>
            <a:b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🆘 </a:t>
            </a:r>
            <a:r>
              <a:rPr b="0" i="0" lang="pt-BR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b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Deixe nos comentários: qual atitude você já mudou e fez diferença?</a:t>
            </a:r>
            <a:endParaRPr b="0" i="0" sz="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#16DiasDeAtivismo #DiaDoLaçoBranco #ViolênciaContraMulher #ChamePeloNome #RededeApoio #ViolênciaPsicológica #ViolênciaDoméstica #Mulheres</a:t>
            </a:r>
            <a:br>
              <a:rPr b="0" i="0" lang="pt-BR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3" name="Google Shape;263;g3649f2e11c3_0_104"/>
          <p:cNvSpPr txBox="1"/>
          <p:nvPr/>
        </p:nvSpPr>
        <p:spPr>
          <a:xfrm>
            <a:off x="167825" y="2616275"/>
            <a:ext cx="3956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4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4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64" name="Google Shape;264;g3649f2e11c3_0_104" title="02.jpg"/>
          <p:cNvPicPr preferRelativeResize="0"/>
          <p:nvPr/>
        </p:nvPicPr>
        <p:blipFill rotWithShape="1">
          <a:blip r:embed="rId4">
            <a:alphaModFix/>
          </a:blip>
          <a:srcRect b="8" l="0" r="0" t="9"/>
          <a:stretch/>
        </p:blipFill>
        <p:spPr>
          <a:xfrm>
            <a:off x="2061606" y="460713"/>
            <a:ext cx="1673592" cy="2091626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649f2e11c3_0_104"/>
          <p:cNvSpPr txBox="1"/>
          <p:nvPr/>
        </p:nvSpPr>
        <p:spPr>
          <a:xfrm>
            <a:off x="326800" y="1264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POST 06/12 | </a:t>
            </a:r>
            <a:r>
              <a:rPr b="0" i="0" lang="pt-BR" sz="1000" u="none" cap="none" strike="noStrike">
                <a:solidFill>
                  <a:srgbClr val="7E28C4"/>
                </a:solidFill>
                <a:latin typeface="Lato"/>
                <a:ea typeface="Lato"/>
                <a:cs typeface="Lato"/>
                <a:sym typeface="Lato"/>
              </a:rPr>
              <a:t>CAMPANHA DO LAÇO BRANCO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6" name="Google Shape;266;g3649f2e11c3_0_104" title="04_v2.jpg"/>
          <p:cNvPicPr preferRelativeResize="0"/>
          <p:nvPr/>
        </p:nvPicPr>
        <p:blipFill rotWithShape="1">
          <a:blip r:embed="rId5">
            <a:alphaModFix/>
          </a:blip>
          <a:srcRect b="9" l="0" r="0" t="9"/>
          <a:stretch/>
        </p:blipFill>
        <p:spPr>
          <a:xfrm>
            <a:off x="5408806" y="460713"/>
            <a:ext cx="1673592" cy="209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3649f2e11c3_0_104" title="01.jpg"/>
          <p:cNvPicPr preferRelativeResize="0"/>
          <p:nvPr/>
        </p:nvPicPr>
        <p:blipFill rotWithShape="1">
          <a:blip r:embed="rId6">
            <a:alphaModFix/>
          </a:blip>
          <a:srcRect b="8" l="0" r="0" t="9"/>
          <a:stretch/>
        </p:blipFill>
        <p:spPr>
          <a:xfrm>
            <a:off x="388017" y="460713"/>
            <a:ext cx="1673592" cy="209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3649f2e11c3_0_104" title="03.jpg"/>
          <p:cNvPicPr preferRelativeResize="0"/>
          <p:nvPr/>
        </p:nvPicPr>
        <p:blipFill rotWithShape="1">
          <a:blip r:embed="rId7">
            <a:alphaModFix/>
          </a:blip>
          <a:srcRect b="8" l="0" r="0" t="9"/>
          <a:stretch/>
        </p:blipFill>
        <p:spPr>
          <a:xfrm>
            <a:off x="3735206" y="460713"/>
            <a:ext cx="1673592" cy="2091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649f2e11c3_0_117"/>
          <p:cNvSpPr txBox="1"/>
          <p:nvPr/>
        </p:nvSpPr>
        <p:spPr>
          <a:xfrm>
            <a:off x="326800" y="2788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08/12  Reforço do Manifesto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Google Shape;274;g3649f2e11c3_0_117"/>
          <p:cNvSpPr txBox="1"/>
          <p:nvPr/>
        </p:nvSpPr>
        <p:spPr>
          <a:xfrm>
            <a:off x="320350" y="1218900"/>
            <a:ext cx="3539700" cy="3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Nestes 16 Dias de Ativismo, vamos dar o nome certo ao que muitas pessoas ainda normalizam, mas não podemos mais ignorar! 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Sim, é violência.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Chame pelo nome.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Reconhecê-la, muda tudo. 💜 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Compartilhe o nosso manifesto e ajude a levar essa mensagem de conscientização pelo fim da violência ainda mais longe. Conheça mais sobre nossa campanha em: </a:t>
            </a: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pt-BR" sz="9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institutonatura.org/16DiasdeAtivismo</a:t>
            </a: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ou acesse o link da bio.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🆘  </a:t>
            </a:r>
            <a:r>
              <a:rPr b="0" i="0" lang="pt-BR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b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E, ainda, a Avon traz produtos exclusivos nessa campanha que revertem 100% do lucro em prol da causa. Saiba mais em www.avon.com.br/16diasdeativismo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#16DiasdeAtivismo #ChamePeloNome #ViolênciaContraMulher #RededeApoio #ViolênciaPsicológica #ViolênciaDoméstica #Mulheres</a:t>
            </a:r>
            <a:endParaRPr b="0" i="0" sz="7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5" name="Google Shape;275;g3649f2e11c3_0_117"/>
          <p:cNvSpPr txBox="1"/>
          <p:nvPr/>
        </p:nvSpPr>
        <p:spPr>
          <a:xfrm>
            <a:off x="320350" y="856700"/>
            <a:ext cx="22389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4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4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76" name="Google Shape;276;g3649f2e11c3_0_117"/>
          <p:cNvSpPr txBox="1"/>
          <p:nvPr/>
        </p:nvSpPr>
        <p:spPr>
          <a:xfrm>
            <a:off x="4124363" y="356400"/>
            <a:ext cx="21258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Capa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77" name="Google Shape;277;g3649f2e11c3_0_117"/>
          <p:cNvSpPr txBox="1"/>
          <p:nvPr/>
        </p:nvSpPr>
        <p:spPr>
          <a:xfrm>
            <a:off x="6695988" y="356400"/>
            <a:ext cx="21258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Vídeo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78" name="Google Shape;278;g3649f2e11c3_0_117" title="REFORCO_MANIFESTO_META PT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03437" y="670882"/>
            <a:ext cx="2308724" cy="4106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649f2e11c3_0_117" title="inst_natura_16_dias_9x16_online (1080p)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55536" y="672000"/>
            <a:ext cx="2343770" cy="4166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649f2e11c3_0_127"/>
          <p:cNvSpPr txBox="1"/>
          <p:nvPr/>
        </p:nvSpPr>
        <p:spPr>
          <a:xfrm>
            <a:off x="326800" y="50225"/>
            <a:ext cx="70485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10/12 | </a:t>
            </a:r>
            <a:r>
              <a:rPr b="0" i="0" lang="pt-BR" sz="1000" u="none" cap="none" strike="noStrike">
                <a:solidFill>
                  <a:srgbClr val="7E28C4"/>
                </a:solidFill>
                <a:latin typeface="Lato"/>
                <a:ea typeface="Lato"/>
                <a:cs typeface="Lato"/>
                <a:sym typeface="Lato"/>
              </a:rPr>
              <a:t>DIA INTERNACIONAL DOS DIREITOS HUMANOS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5" name="Google Shape;285;g3649f2e11c3_0_127" title="01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835" y="557475"/>
            <a:ext cx="1519991" cy="2026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3649f2e11c3_0_127" title="02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46825" y="557492"/>
            <a:ext cx="1519991" cy="2026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g3649f2e11c3_0_127" title="03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66825" y="557484"/>
            <a:ext cx="1520000" cy="2026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g3649f2e11c3_0_127" title="04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6800" y="2657251"/>
            <a:ext cx="1519991" cy="2026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3649f2e11c3_0_127" title="05.jp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46821" y="2657248"/>
            <a:ext cx="1519991" cy="2026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g3649f2e11c3_0_127" title="06.jp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66820" y="2657228"/>
            <a:ext cx="1519991" cy="2026197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g3649f2e11c3_0_127"/>
          <p:cNvSpPr txBox="1"/>
          <p:nvPr/>
        </p:nvSpPr>
        <p:spPr>
          <a:xfrm>
            <a:off x="5291075" y="520600"/>
            <a:ext cx="3717000" cy="47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Hoje é um dia para relembrar que a violência contra a mulher é uma violação dos direitos humanos e precisa ser reconhecida e ser chamada pelo nome certo. 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Neste Dia Internacional dos Direitos Humanos, se encerram os 16 Dias de Ativismo. 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Mas a violência está em toda parte, por isso a conscientização também precisa continuar. </a:t>
            </a: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T</a:t>
            </a:r>
            <a:r>
              <a:rPr b="0" i="0" lang="pt-B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odos os dias, como um compromisso real de toda a sociedade.</a:t>
            </a:r>
            <a:endParaRPr b="0" i="0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Saiba mais em 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pt-BR" sz="10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9"/>
              </a:rPr>
              <a:t>institutonatura.org/16DiasdeAtivismo</a:t>
            </a: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ou acesse o link na bio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🆘 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E, ainda, a Avon traz produtos exclusivos nessa campanha que revertem 100% do lucro em prol da causa. Saiba mais em </a:t>
            </a:r>
            <a:r>
              <a:rPr b="0" i="0" lang="pt-BR" sz="9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0"/>
              </a:rPr>
              <a:t>www.avon.com.br/16diasdeativismo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#16DiasDeAtivismo #DiaDosDireitosHumanos #ViolênciaContraMulher #ChamePeloNome #RededeApoio #ViolênciaPsicológica #ViolênciaDoméstica #Mulheres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g3649f2e11c3_0_127"/>
          <p:cNvSpPr txBox="1"/>
          <p:nvPr/>
        </p:nvSpPr>
        <p:spPr>
          <a:xfrm>
            <a:off x="5291075" y="158400"/>
            <a:ext cx="19734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5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5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649f2e11c3_0_139"/>
          <p:cNvSpPr txBox="1"/>
          <p:nvPr/>
        </p:nvSpPr>
        <p:spPr>
          <a:xfrm>
            <a:off x="326800" y="2788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11/12 | </a:t>
            </a:r>
            <a:r>
              <a:rPr b="0" i="0" lang="pt-BR" sz="1000" u="none" cap="none" strike="noStrike">
                <a:solidFill>
                  <a:srgbClr val="7E28C4"/>
                </a:solidFill>
                <a:latin typeface="Lato"/>
                <a:ea typeface="Lato"/>
                <a:cs typeface="Lato"/>
                <a:sym typeface="Lato"/>
              </a:rPr>
              <a:t>Encerramento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8" name="Google Shape;298;g3649f2e11c3_0_139" title="ENCERRAMENTO_01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09895"/>
            <a:ext cx="2193863" cy="390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3649f2e11c3_0_139" title="ENCERRAMENTO_02.jpg"/>
          <p:cNvPicPr preferRelativeResize="0"/>
          <p:nvPr/>
        </p:nvPicPr>
        <p:blipFill rotWithShape="1">
          <a:blip r:embed="rId4">
            <a:alphaModFix/>
          </a:blip>
          <a:srcRect b="39" l="0" r="0" t="49"/>
          <a:stretch/>
        </p:blipFill>
        <p:spPr>
          <a:xfrm>
            <a:off x="2316711" y="709895"/>
            <a:ext cx="2193869" cy="38966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g3649f2e11c3_0_139"/>
          <p:cNvGrpSpPr/>
          <p:nvPr/>
        </p:nvGrpSpPr>
        <p:grpSpPr>
          <a:xfrm>
            <a:off x="7124090" y="4360638"/>
            <a:ext cx="1845951" cy="228575"/>
            <a:chOff x="3224277" y="4311625"/>
            <a:chExt cx="1845951" cy="228575"/>
          </a:xfrm>
        </p:grpSpPr>
        <p:pic>
          <p:nvPicPr>
            <p:cNvPr id="301" name="Google Shape;301;g3649f2e11c3_0_139" title="LINK RP.png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24277" y="4311625"/>
              <a:ext cx="1845951" cy="228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2" name="Google Shape;302;g3649f2e11c3_0_139"/>
            <p:cNvSpPr/>
            <p:nvPr/>
          </p:nvSpPr>
          <p:spPr>
            <a:xfrm>
              <a:off x="3401775" y="4382325"/>
              <a:ext cx="1574400" cy="11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i="0" lang="pt-BR" sz="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Acesse o site e siga sendo apoio</a:t>
              </a:r>
              <a:endPara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3" name="Google Shape;303;g3649f2e11c3_0_139" title="ENCERRAMENTO_03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33421" y="708100"/>
            <a:ext cx="2193863" cy="390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3649f2e11c3_0_139" title="ENCERRAMENTO_04.jpg"/>
          <p:cNvPicPr preferRelativeResize="0"/>
          <p:nvPr/>
        </p:nvPicPr>
        <p:blipFill rotWithShape="1">
          <a:blip r:embed="rId7">
            <a:alphaModFix/>
          </a:blip>
          <a:srcRect b="39" l="0" r="0" t="49"/>
          <a:stretch/>
        </p:blipFill>
        <p:spPr>
          <a:xfrm>
            <a:off x="6950132" y="708100"/>
            <a:ext cx="2193869" cy="3896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AE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0" name="Google Shape;310;p38" title="REPENSE_branco_RGB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421276" y="3146300"/>
            <a:ext cx="2276899" cy="388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1" name="Google Shape;311;p38"/>
          <p:cNvGrpSpPr/>
          <p:nvPr/>
        </p:nvGrpSpPr>
        <p:grpSpPr>
          <a:xfrm>
            <a:off x="4103988" y="3763275"/>
            <a:ext cx="936013" cy="388555"/>
            <a:chOff x="4346013" y="3783525"/>
            <a:chExt cx="936013" cy="388555"/>
          </a:xfrm>
        </p:grpSpPr>
        <p:pic>
          <p:nvPicPr>
            <p:cNvPr id="312" name="Google Shape;312;p38" title="REPENSE_rosa_RGB.png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346013" y="4012197"/>
              <a:ext cx="935875" cy="1598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3" name="Google Shape;313;p38"/>
            <p:cNvSpPr txBox="1"/>
            <p:nvPr/>
          </p:nvSpPr>
          <p:spPr>
            <a:xfrm>
              <a:off x="4346026" y="3783525"/>
              <a:ext cx="9360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b="0" i="0" lang="pt-BR" sz="600" u="none" cap="none" strike="noStrike">
                  <a:solidFill>
                    <a:srgbClr val="EFEFEF"/>
                  </a:solidFill>
                  <a:latin typeface="Lato"/>
                  <a:ea typeface="Lato"/>
                  <a:cs typeface="Lato"/>
                  <a:sym typeface="Lato"/>
                </a:rPr>
                <a:t>Criação</a:t>
              </a:r>
              <a:endParaRPr b="0" i="0" sz="600" u="none" cap="none" strike="noStrike">
                <a:solidFill>
                  <a:srgbClr val="EFEFE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14" name="Google Shape;314;p38"/>
          <p:cNvGrpSpPr/>
          <p:nvPr/>
        </p:nvGrpSpPr>
        <p:grpSpPr>
          <a:xfrm>
            <a:off x="2146588" y="1547325"/>
            <a:ext cx="4430925" cy="1225776"/>
            <a:chOff x="1760325" y="1547325"/>
            <a:chExt cx="4430925" cy="1225776"/>
          </a:xfrm>
        </p:grpSpPr>
        <p:pic>
          <p:nvPicPr>
            <p:cNvPr id="315" name="Google Shape;315;p38" title="Inst_Natura_Vert_K_Negativo sem_fundo.png"/>
            <p:cNvPicPr preferRelativeResize="0"/>
            <p:nvPr/>
          </p:nvPicPr>
          <p:blipFill rotWithShape="1">
            <a:blip r:embed="rId5">
              <a:alphaModFix/>
            </a:blip>
            <a:srcRect b="18677" l="11111" r="11667" t="19942"/>
            <a:stretch/>
          </p:blipFill>
          <p:spPr>
            <a:xfrm>
              <a:off x="1760325" y="1547325"/>
              <a:ext cx="2601723" cy="12257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38" title="Logos avon - avon violencia - branco.png"/>
            <p:cNvPicPr preferRelativeResize="0"/>
            <p:nvPr/>
          </p:nvPicPr>
          <p:blipFill rotWithShape="1">
            <a:blip r:embed="rId6">
              <a:alphaModFix/>
            </a:blip>
            <a:srcRect b="1831" l="0" r="75295" t="8295"/>
            <a:stretch/>
          </p:blipFill>
          <p:spPr>
            <a:xfrm>
              <a:off x="4974950" y="1549850"/>
              <a:ext cx="1216300" cy="1198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g3649f2e11c3_0_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70092" y="1581090"/>
            <a:ext cx="2707481" cy="2707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g3649f2e11c3_0_36"/>
          <p:cNvSpPr txBox="1"/>
          <p:nvPr/>
        </p:nvSpPr>
        <p:spPr>
          <a:xfrm>
            <a:off x="1042650" y="1388775"/>
            <a:ext cx="5858100" cy="24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6000" u="none" cap="none" strike="noStrike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Cronograma</a:t>
            </a:r>
            <a:endParaRPr b="1" i="0" sz="6000" u="none" cap="none" strike="noStrike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6000" u="none" cap="none" strike="noStrike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de Publicações</a:t>
            </a:r>
            <a:endParaRPr b="1" i="0" sz="6000" u="none" cap="none" strike="noStrike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b="1" i="0" lang="pt-BR" sz="3300" u="none" cap="none" strike="noStrike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Sociedade Civil</a:t>
            </a:r>
            <a:endParaRPr b="1" i="0" sz="3300" u="none" cap="none" strike="noStrike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87" name="Google Shape;187;g3649f2e11c3_0_36"/>
          <p:cNvSpPr txBox="1"/>
          <p:nvPr/>
        </p:nvSpPr>
        <p:spPr>
          <a:xfrm>
            <a:off x="342556" y="721208"/>
            <a:ext cx="17169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5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g3649f2e11c3_0_42" title="Captura de Tela 2025-08-22 às 01.23.4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375" y="823725"/>
            <a:ext cx="8584551" cy="332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7734009113_1_0"/>
          <p:cNvSpPr txBox="1"/>
          <p:nvPr/>
        </p:nvSpPr>
        <p:spPr>
          <a:xfrm>
            <a:off x="326800" y="278825"/>
            <a:ext cx="74415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lang="pt-BR" sz="1600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POST 25/11 | </a:t>
            </a:r>
            <a:r>
              <a:rPr lang="pt-BR" sz="1000">
                <a:solidFill>
                  <a:srgbClr val="7E28C4"/>
                </a:solidFill>
                <a:latin typeface="Lato"/>
                <a:ea typeface="Lato"/>
                <a:cs typeface="Lato"/>
                <a:sym typeface="Lato"/>
              </a:rPr>
              <a:t>DIA INTERNACIONAL PELA ELIMINAÇÃO DA VIOLÊNCIA CONTRA AS MULHERES</a:t>
            </a:r>
            <a:endParaRPr sz="1000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Google Shape;198;g37734009113_1_0"/>
          <p:cNvSpPr txBox="1"/>
          <p:nvPr/>
        </p:nvSpPr>
        <p:spPr>
          <a:xfrm>
            <a:off x="4088417" y="746825"/>
            <a:ext cx="21258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lang="pt-BR" sz="1600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sz="1600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99" name="Google Shape;199;g37734009113_1_0"/>
          <p:cNvSpPr txBox="1"/>
          <p:nvPr/>
        </p:nvSpPr>
        <p:spPr>
          <a:xfrm>
            <a:off x="4161200" y="1062425"/>
            <a:ext cx="48411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É hoje! O Dia Internacional pela Eliminação da Violência contra a Mulher marca o início dos 16 Dias de Ativismo. </a:t>
            </a: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São 16 Dias para se informar, refletir e se posicionar pelos direitos das mulheres.</a:t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 violência afeta a saúde física, sexual e emocional das mulheres em todas as fases da vida, impactando suas relações, seus estudos, seu trabalho e suas oportunidades. Algumas mulheres e meninas em contextos de vulnerabilidade, estão ainda mais expostas à violência. </a:t>
            </a: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Todas as pessoas, homens e mulheres, podem fazer parte desse movimento. O primeiro passo é chamar pelo nome. Reconhecer a violência muda tudo. 💜</a:t>
            </a: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1" lang="pt-BR" sz="850">
                <a:solidFill>
                  <a:srgbClr val="44474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➡️ </a:t>
            </a: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 site </a:t>
            </a:r>
            <a:r>
              <a:rPr lang="pt-BR" sz="850" u="sng">
                <a:solidFill>
                  <a:srgbClr val="0563C1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institutonatura.org/16diasdeativismo</a:t>
            </a: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(link direto na bio), você confere a lista completa de canais de apoio, a começar pela Ângela, nossa assistente virtual,  disponível via WhatsApp para apoiar, orientar e - se for possível e necessário - encaminhar para o atendimento de  uma especialista.</a:t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1" lang="pt-BR" sz="850">
                <a:solidFill>
                  <a:srgbClr val="444746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➡️ </a:t>
            </a: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E , ainda, a Avon traz produtos exclusivos nessa campanha que revertem 100% do lucro em prol da causa. Saiba mais em </a:t>
            </a:r>
            <a:r>
              <a:rPr lang="pt-BR" sz="850" u="sng">
                <a:solidFill>
                  <a:srgbClr val="1155CC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www.avon.com.br/16diasdeativismo</a:t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​🤝​ Seja uma voz ativa. Apoie. Compartilhe. Se Posicione!</a:t>
            </a:r>
            <a:b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5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#16DiasDeAtivismo #25deNovembro #EliminaçãoDaViolência #ViolênciaContraAMulher #ChamePeloNome #RededeApoio #ViolênciaPsicológica #ViolênciaDoméstica #Mulheres</a:t>
            </a:r>
            <a:endParaRPr sz="85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0000"/>
              </a:solidFill>
            </a:endParaRPr>
          </a:p>
        </p:txBody>
      </p:sp>
      <p:pic>
        <p:nvPicPr>
          <p:cNvPr id="200" name="Google Shape;200;g37734009113_1_0" title="Post 25-11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2125" y="697475"/>
            <a:ext cx="3082976" cy="385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649f2e11c3_0_47"/>
          <p:cNvSpPr txBox="1"/>
          <p:nvPr/>
        </p:nvSpPr>
        <p:spPr>
          <a:xfrm>
            <a:off x="326800" y="502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26/11 HUB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6" name="Google Shape;206;g3649f2e11c3_0_47"/>
          <p:cNvSpPr txBox="1"/>
          <p:nvPr/>
        </p:nvSpPr>
        <p:spPr>
          <a:xfrm>
            <a:off x="5173800" y="1255250"/>
            <a:ext cx="3346500" cy="33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Sim, é violência. Chame pelo nome.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Uma campanha para conscientizar a toda a sociedade sobre os tipos de violência que se disfarçam no dia a dia de todas as mulheres.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 Copie e cole </a:t>
            </a:r>
            <a:r>
              <a:rPr b="0" i="0" lang="pt-BR" sz="9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institutonatura.org/16diasdeativismo</a:t>
            </a: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no seu navegador ou clique no link da bio.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900" u="none" cap="none" strike="noStrike">
                <a:solidFill>
                  <a:srgbClr val="444746"/>
                </a:solidFill>
                <a:latin typeface="Lato"/>
                <a:ea typeface="Lato"/>
                <a:cs typeface="Lato"/>
                <a:sym typeface="Lato"/>
              </a:rPr>
              <a:t>➡️ </a:t>
            </a: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E, ainda, a Avon traz produtos exclusivos nessa campanha que revertem 100% do lucro em prol da causa. Saiba mais em </a:t>
            </a:r>
            <a:r>
              <a:rPr b="0" i="0" lang="pt-BR" sz="900" u="sng" cap="none" strike="noStrike">
                <a:solidFill>
                  <a:srgbClr val="1155CC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www.avon.com.br/16diasdeativismo</a:t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Nomear é o primeiro passo. Agir vem logo depois.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#16DiasDeAtivismo #25deNovembro #EliminaçãoDaViolência #ViolênciaContraAMulher #ChamePeloNome #RededeApoio #ViolênciaPsicológica #ViolênciaDoméstica #Mulheres</a:t>
            </a: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7" name="Google Shape;207;g3649f2e11c3_0_47"/>
          <p:cNvSpPr txBox="1"/>
          <p:nvPr/>
        </p:nvSpPr>
        <p:spPr>
          <a:xfrm>
            <a:off x="5203385" y="897001"/>
            <a:ext cx="3785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08" name="Google Shape;208;g3649f2e11c3_0_47" title="16DIAS_BR_Post_Hub_v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736" y="438014"/>
            <a:ext cx="3007239" cy="400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649f2e11c3_0_55"/>
          <p:cNvSpPr txBox="1"/>
          <p:nvPr/>
        </p:nvSpPr>
        <p:spPr>
          <a:xfrm>
            <a:off x="326800" y="278825"/>
            <a:ext cx="30000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27/11 TIPOS DE VIOLÊNCIA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4" name="Google Shape;214;g3649f2e11c3_0_55" title="01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3475" y="797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g3649f2e11c3_0_55" title="02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5000" y="797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g3649f2e11c3_0_55" title="03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86525" y="797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649f2e11c3_0_55" title="04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3475" y="2716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g3649f2e11c3_0_55" title="05.jp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05000" y="2716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3649f2e11c3_0_55" title="06.jp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86525" y="2716025"/>
            <a:ext cx="1381526" cy="184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g3649f2e11c3_0_55" title="07.jp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68050" y="2716025"/>
            <a:ext cx="1381526" cy="184160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g3649f2e11c3_0_55"/>
          <p:cNvSpPr txBox="1"/>
          <p:nvPr/>
        </p:nvSpPr>
        <p:spPr>
          <a:xfrm>
            <a:off x="6335950" y="681425"/>
            <a:ext cx="2567700" cy="44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Violências que parecem pequenas, disfarçadas de cuidado ou costume, também machucam. 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Deslize e aprenda a reconhecer o que nunca deveria ser normal. Saiba mais em:</a:t>
            </a:r>
            <a:r>
              <a:rPr b="0" i="0" lang="pt-BR" sz="1000" u="none" cap="none" strike="noStrike">
                <a:solidFill>
                  <a:srgbClr val="44474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pt-BR" sz="1000" u="sng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institutonatura.org/16DiasDeAtivismo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ou acesse o link da bio.</a:t>
            </a:r>
            <a:b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🆘 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b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rgbClr val="444746"/>
                </a:solidFill>
                <a:latin typeface="Arial"/>
                <a:ea typeface="Arial"/>
                <a:cs typeface="Arial"/>
                <a:sym typeface="Arial"/>
              </a:rPr>
              <a:t>#ChamePeloNome #16DiasDeAtivismo #NaoÉNormal #SimÉViolência 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#ViolênciaContraAMulher #RededeApoio #ViolênciaPsicológica #ViolênciaDoméstica #Mulheres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g3649f2e11c3_0_55"/>
          <p:cNvSpPr txBox="1"/>
          <p:nvPr/>
        </p:nvSpPr>
        <p:spPr>
          <a:xfrm>
            <a:off x="6349709" y="365825"/>
            <a:ext cx="11274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g3649f2e11c3_0_68" title="01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051" y="347822"/>
            <a:ext cx="1961088" cy="261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3649f2e11c3_0_68" title="02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74151" y="347822"/>
            <a:ext cx="1961088" cy="261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g3649f2e11c3_0_68" title="04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96351" y="347822"/>
            <a:ext cx="1961088" cy="2614201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3649f2e11c3_0_68"/>
          <p:cNvSpPr txBox="1"/>
          <p:nvPr/>
        </p:nvSpPr>
        <p:spPr>
          <a:xfrm>
            <a:off x="366275" y="322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29/11 LEI MARIA DA PENHA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g3649f2e11c3_0_68"/>
          <p:cNvSpPr txBox="1"/>
          <p:nvPr/>
        </p:nvSpPr>
        <p:spPr>
          <a:xfrm>
            <a:off x="118475" y="2956775"/>
            <a:ext cx="40566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2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2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32" name="Google Shape;232;g3649f2e11c3_0_68"/>
          <p:cNvSpPr txBox="1"/>
          <p:nvPr/>
        </p:nvSpPr>
        <p:spPr>
          <a:xfrm>
            <a:off x="287450" y="3241485"/>
            <a:ext cx="89148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Lei Maria da Penha completou 19 anos fortalecendo a luta contra a violência doméstica no Brasil. Ela reconhece cinco formas de violência — física, psicológica, sexual, patrimonial e moral — e garante proteção e atendimento às mulheres, além de punir os agressores.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Uma sociedade que reconhece e apoia mulheres que exercem seus direitos: esse é o mínimo que podemos almejar.  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6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➡️</a:t>
            </a: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Reconhecer e nomear é o primeiro passo para mudar. Saiba mais sobre cada uma das violências </a:t>
            </a: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em www.i</a:t>
            </a: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nstitutonatura.org/16diasdeativismo</a:t>
            </a:r>
            <a:b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🆘 </a:t>
            </a: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E conte sempre com a Ângela, a assistente virtual do Instituto Natura. </a:t>
            </a:r>
            <a:r>
              <a:rPr b="0" i="0" lang="pt-BR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Ela oferece apoio, orientação e ainda direciona para atendimento com uma profissional especialista. Salve o contato do WhatstApp e compartilhe com quem precisar: (11) 94494-2415. </a:t>
            </a:r>
            <a:endParaRPr b="0" i="0" sz="7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#LeiMariaDaPenha #16DiasDeAtivismo #ChamePeloNome #ViolênciaContraMulher #RededeApoio #ViolênciaPsicológica #ViolênciaDoméstica #Mulheres</a:t>
            </a:r>
            <a:endParaRPr b="0" i="0" sz="6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3" name="Google Shape;233;g3649f2e11c3_0_68" title="03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35251" y="347822"/>
            <a:ext cx="1961088" cy="2614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49f2e11c3_0_81"/>
          <p:cNvSpPr txBox="1"/>
          <p:nvPr/>
        </p:nvSpPr>
        <p:spPr>
          <a:xfrm>
            <a:off x="326800" y="278825"/>
            <a:ext cx="70485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POST 01/12 | </a:t>
            </a:r>
            <a:r>
              <a:rPr b="0" i="0" lang="pt-BR" sz="1000" u="none" cap="none" strike="noStrike">
                <a:solidFill>
                  <a:srgbClr val="7E28C4"/>
                </a:solidFill>
                <a:latin typeface="Lato"/>
                <a:ea typeface="Lato"/>
                <a:cs typeface="Lato"/>
                <a:sym typeface="Lato"/>
              </a:rPr>
              <a:t>DIA INTERNACIONAL DA LUTA CONTRA A AIDS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Google Shape;239;g3649f2e11c3_0_81"/>
          <p:cNvSpPr txBox="1"/>
          <p:nvPr/>
        </p:nvSpPr>
        <p:spPr>
          <a:xfrm>
            <a:off x="4062475" y="910025"/>
            <a:ext cx="4841100" cy="43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Nem sempre a violência sexual deixa marcas visíveis. </a:t>
            </a: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Quando uma mulher é impedida de se informar, de usar preservativo, de fazer um teste, de buscar tratamento… Sim, é violência. Chame pelo nome!</a:t>
            </a: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Neste 1º de dezembro, Dia Mundial de Luta contra a AIDS, vale lembrar que o acesso à prevenção é um direito.</a:t>
            </a: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➡️</a:t>
            </a: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Compartilhe com quem precisa ouvir e saiba mais sobre os tipos de violência contra a mulher em institutonatura.org/16DiasdeAtivismo ou no link na bio.</a:t>
            </a: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🆘 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esqueça: sempre que precisar, conte com a Ângela, a assistente virtual do Instituto Natura. Ela oferece apoio, orientação e ainda direciona para atendimento com uma profissional especialista. Salve o contato do WhatstApp e compartilhe com quem precisar: (11) 94494-2415. 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#DiaMundialdaLutacontraaAIDS #16DiasdeAtivismo #ViolênciaContraMulher #ChamePeloNome 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#RededeApoio #ViolênciaPsicológica #ViolênciaDoméstica #Mulheres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3649f2e11c3_0_81"/>
          <p:cNvSpPr txBox="1"/>
          <p:nvPr/>
        </p:nvSpPr>
        <p:spPr>
          <a:xfrm>
            <a:off x="4088417" y="594425"/>
            <a:ext cx="21258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41" name="Google Shape;241;g3649f2e11c3_0_81" title="Post 01-12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950" y="746825"/>
            <a:ext cx="3067176" cy="3833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649f2e11c3_0_88"/>
          <p:cNvSpPr txBox="1"/>
          <p:nvPr/>
        </p:nvSpPr>
        <p:spPr>
          <a:xfrm>
            <a:off x="326800" y="278825"/>
            <a:ext cx="49761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03/12 SERVIÇOS</a:t>
            </a:r>
            <a:endParaRPr b="0" i="0" sz="1000" u="none" cap="none" strike="noStrike">
              <a:solidFill>
                <a:srgbClr val="7E28C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Google Shape;247;g3649f2e11c3_0_88"/>
          <p:cNvSpPr txBox="1"/>
          <p:nvPr/>
        </p:nvSpPr>
        <p:spPr>
          <a:xfrm>
            <a:off x="4062475" y="681425"/>
            <a:ext cx="4841100" cy="44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violência tem muitas formas, por isso quando aparece um sinal conhecer onde buscar ajuda é essencial. </a:t>
            </a: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Conte com a Ângela, a assistente virtual do Instituto Natura</a:t>
            </a:r>
            <a:r>
              <a:rPr b="0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Ela oferece apoio, orientação e ainda direciona para atendimento com uma profissional especialista. Salve o contato do WhatstApp e compartilhe com quem precisar: (11) 94494-2415. 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Outro canal superimportante é o telefone 180, da Central de Atendimento à Mulher.  Um serviço do Governo Federal para orientar e receber denúncias. </a:t>
            </a: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Existem ainda os abrigos e casas de passagem, o CRAM, 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o CREAS 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e outros serviços. 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 </a:t>
            </a:r>
            <a:r>
              <a:rPr b="0" i="0" lang="pt-BR" sz="1000" u="sng" cap="none" strike="noStrik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institutonatura.org/16DiasdeAtivismo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(link direto na bio) você encontra uma lista completa.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Você também encontra nosso Guia de Bolso para Relacionamentos Saudáveis, que </a:t>
            </a:r>
            <a:r>
              <a:rPr b="0" i="0" lang="pt-BR" sz="1000" u="none" cap="none" strike="noStrike">
                <a:solidFill>
                  <a:srgbClr val="444746"/>
                </a:solidFill>
                <a:latin typeface="Lato"/>
                <a:ea typeface="Lato"/>
                <a:cs typeface="Lato"/>
                <a:sym typeface="Lato"/>
              </a:rPr>
              <a:t>mostra como identificar sinais de violência e buscar ou oferecer ajuda.</a:t>
            </a:r>
            <a:b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000" u="none" cap="none" strike="noStrike">
                <a:solidFill>
                  <a:srgbClr val="444746"/>
                </a:solidFill>
                <a:latin typeface="Lato"/>
                <a:ea typeface="Lato"/>
                <a:cs typeface="Lato"/>
                <a:sym typeface="Lato"/>
              </a:rPr>
              <a:t>➡️</a:t>
            </a: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E, ainda, a Avon traz produtos exclusivos que revertem 100% do lucro em prol da causa. Saiba mais em www.avon.com.br/16DiasdeAtivismo.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#ChamePeloNome #VocêNãoEstáSozinha #ViolênciaContraAMulher #16DiasdeAtivismo #RededeApoio #ViolênciaPsicológica #ViolênciaDoméstica #Mulheres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g3649f2e11c3_0_88"/>
          <p:cNvSpPr txBox="1"/>
          <p:nvPr/>
        </p:nvSpPr>
        <p:spPr>
          <a:xfrm>
            <a:off x="4088417" y="365825"/>
            <a:ext cx="21258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1600" u="none" cap="none" strike="noStrike">
                <a:solidFill>
                  <a:srgbClr val="7E28C4"/>
                </a:solidFill>
                <a:latin typeface="Lato Black"/>
                <a:ea typeface="Lato Black"/>
                <a:cs typeface="Lato Black"/>
                <a:sym typeface="Lato Black"/>
              </a:rPr>
              <a:t>Legenda</a:t>
            </a:r>
            <a:endParaRPr b="1" i="0" sz="1600" u="none" cap="none" strike="noStrike">
              <a:solidFill>
                <a:srgbClr val="7E28C4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49" name="Google Shape;249;g3649f2e11c3_0_88" title="PostServiçosÂngela+guia_bolso.jpg"/>
          <p:cNvPicPr preferRelativeResize="0"/>
          <p:nvPr/>
        </p:nvPicPr>
        <p:blipFill rotWithShape="1">
          <a:blip r:embed="rId4">
            <a:alphaModFix/>
          </a:blip>
          <a:srcRect b="0" l="49" r="39" t="0"/>
          <a:stretch/>
        </p:blipFill>
        <p:spPr>
          <a:xfrm>
            <a:off x="630275" y="857175"/>
            <a:ext cx="2800101" cy="373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Repens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0000"/>
      </a:accent1>
      <a:accent2>
        <a:srgbClr val="EB0078"/>
      </a:accent2>
      <a:accent3>
        <a:srgbClr val="D1C3C8"/>
      </a:accent3>
      <a:accent4>
        <a:srgbClr val="A59BA5"/>
      </a:accent4>
      <a:accent5>
        <a:srgbClr val="5A5055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